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handoutMasterIdLst>
    <p:handoutMasterId r:id="rId44"/>
  </p:handoutMasterIdLst>
  <p:sldIdLst>
    <p:sldId id="319" r:id="rId3"/>
    <p:sldId id="256" r:id="rId4"/>
    <p:sldId id="257" r:id="rId5"/>
    <p:sldId id="282" r:id="rId6"/>
    <p:sldId id="320" r:id="rId7"/>
    <p:sldId id="329" r:id="rId8"/>
    <p:sldId id="330" r:id="rId9"/>
    <p:sldId id="316" r:id="rId10"/>
    <p:sldId id="266" r:id="rId11"/>
    <p:sldId id="317" r:id="rId12"/>
    <p:sldId id="304" r:id="rId13"/>
    <p:sldId id="298" r:id="rId14"/>
    <p:sldId id="297" r:id="rId15"/>
    <p:sldId id="296" r:id="rId16"/>
    <p:sldId id="299" r:id="rId17"/>
    <p:sldId id="300" r:id="rId18"/>
    <p:sldId id="264" r:id="rId19"/>
    <p:sldId id="301" r:id="rId20"/>
    <p:sldId id="307" r:id="rId21"/>
    <p:sldId id="311" r:id="rId22"/>
    <p:sldId id="321" r:id="rId23"/>
    <p:sldId id="318" r:id="rId24"/>
    <p:sldId id="312" r:id="rId25"/>
    <p:sldId id="313" r:id="rId26"/>
    <p:sldId id="314" r:id="rId27"/>
    <p:sldId id="315" r:id="rId28"/>
    <p:sldId id="305" r:id="rId29"/>
    <p:sldId id="306" r:id="rId30"/>
    <p:sldId id="322" r:id="rId31"/>
    <p:sldId id="324" r:id="rId32"/>
    <p:sldId id="325" r:id="rId33"/>
    <p:sldId id="326" r:id="rId34"/>
    <p:sldId id="323" r:id="rId35"/>
    <p:sldId id="327" r:id="rId36"/>
    <p:sldId id="328" r:id="rId37"/>
    <p:sldId id="308" r:id="rId38"/>
    <p:sldId id="309" r:id="rId39"/>
    <p:sldId id="280" r:id="rId40"/>
    <p:sldId id="285" r:id="rId41"/>
    <p:sldId id="31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1" clrIdx="0">
    <p:extLst>
      <p:ext uri="{19B8F6BF-5375-455C-9EA6-DF929625EA0E}">
        <p15:presenceInfo xmlns:p15="http://schemas.microsoft.com/office/powerpoint/2012/main" userId="1984d91358448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4" autoAdjust="0"/>
    <p:restoredTop sz="78966" autoAdjust="0"/>
  </p:normalViewPr>
  <p:slideViewPr>
    <p:cSldViewPr snapToGrid="0">
      <p:cViewPr>
        <p:scale>
          <a:sx n="75" d="100"/>
          <a:sy n="75" d="100"/>
        </p:scale>
        <p:origin x="2064" y="3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Movers</c:v>
                </c:pt>
              </c:strCache>
            </c:strRef>
          </c:tx>
          <c:dPt>
            <c:idx val="0"/>
            <c:bubble3D val="0"/>
            <c:spPr>
              <a:solidFill>
                <a:prstClr val="black"/>
              </a:solidFill>
              <a:ln w="19050">
                <a:solidFill>
                  <a:prstClr val="black"/>
                </a:solidFill>
              </a:ln>
              <a:effectLst/>
            </c:spPr>
            <c:extLst>
              <c:ext xmlns:c16="http://schemas.microsoft.com/office/drawing/2014/chart" uri="{C3380CC4-5D6E-409C-BE32-E72D297353CC}">
                <c16:uniqueId val="{00000001-DE66-4D2B-9D88-8E7D71D23EF5}"/>
              </c:ext>
            </c:extLst>
          </c:dPt>
          <c:dPt>
            <c:idx val="1"/>
            <c:bubble3D val="0"/>
            <c:spPr>
              <a:solidFill>
                <a:prstClr val="white"/>
              </a:solidFill>
              <a:ln w="19050">
                <a:solidFill>
                  <a:prstClr val="black"/>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9/26/2020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9/26/2020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73760EF4-01FC-4918-9225-BBB211077C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21</a:t>
            </a:fld>
            <a:endParaRPr lang="en-US"/>
          </a:p>
        </p:txBody>
      </p:sp>
      <p:sp>
        <p:nvSpPr>
          <p:cNvPr id="5" name="Footer Placeholder 4">
            <a:extLst>
              <a:ext uri="{FF2B5EF4-FFF2-40B4-BE49-F238E27FC236}">
                <a16:creationId xmlns:a16="http://schemas.microsoft.com/office/drawing/2014/main" id="{F165219A-8BAD-489B-B5DE-8E33D1A8DF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32450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22</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
        <p:nvSpPr>
          <p:cNvPr id="5" name="Footer Placeholder 4">
            <a:extLst>
              <a:ext uri="{FF2B5EF4-FFF2-40B4-BE49-F238E27FC236}">
                <a16:creationId xmlns:a16="http://schemas.microsoft.com/office/drawing/2014/main" id="{625A5CA5-D997-4501-9CD9-4F6882944A5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15467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27</a:t>
            </a:fld>
            <a:endParaRPr lang="en-US"/>
          </a:p>
        </p:txBody>
      </p:sp>
      <p:sp>
        <p:nvSpPr>
          <p:cNvPr id="5" name="Footer Placeholder 4">
            <a:extLst>
              <a:ext uri="{FF2B5EF4-FFF2-40B4-BE49-F238E27FC236}">
                <a16:creationId xmlns:a16="http://schemas.microsoft.com/office/drawing/2014/main" id="{ECFCE83E-FB61-4E7B-9280-87B22DB8AD2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99096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B920CE3A-8DEF-4B22-9F58-2C49BADC85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3888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33</a:t>
            </a:fld>
            <a:endParaRPr lang="en-US"/>
          </a:p>
        </p:txBody>
      </p:sp>
      <p:sp>
        <p:nvSpPr>
          <p:cNvPr id="5" name="Footer Placeholder 4">
            <a:extLst>
              <a:ext uri="{FF2B5EF4-FFF2-40B4-BE49-F238E27FC236}">
                <a16:creationId xmlns:a16="http://schemas.microsoft.com/office/drawing/2014/main" id="{FCE99421-DBE7-4D50-8158-69691FCEDF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7564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B20169D8-2638-472A-B5DD-38878CB2AC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37</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38</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39</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40</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5</a:t>
            </a:fld>
            <a:endParaRPr lang="en-US"/>
          </a:p>
        </p:txBody>
      </p:sp>
      <p:sp>
        <p:nvSpPr>
          <p:cNvPr id="5" name="Footer Placeholder 4">
            <a:extLst>
              <a:ext uri="{FF2B5EF4-FFF2-40B4-BE49-F238E27FC236}">
                <a16:creationId xmlns:a16="http://schemas.microsoft.com/office/drawing/2014/main" id="{1F6002D7-9864-4367-AB14-5A01F71935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78176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AADDAB63-A7FD-4316-AA93-940428BEC98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6436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9/26/2020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9/26/2020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9/26/2020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9/26/2020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9/26/2020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9/26/2020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9/26/2020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9/26/2020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9/26/2020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9/26/2020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9/26/2020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9/26/2020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9/26/2020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9/26/2020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9/26/2020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9/26/2020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9/26/2020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9/26/2020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9/26/2020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9/26/2020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9/26/2020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9/26/2020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9/26/2020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9/26/2020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1203" y="-103744"/>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9/26/2020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mc:Choice xmlns:p14="http://schemas.microsoft.com/office/powerpoint/2010/main" Requires="p14">
      <p:transition p14:dur="250">
        <p:pull/>
      </p:transition>
    </mc:Choice>
    <mc:Fallback>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10</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1360967" y="6100358"/>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extLst>
              <p:ext uri="{D42A27DB-BD31-4B8C-83A1-F6EECF244321}">
                <p14:modId xmlns:p14="http://schemas.microsoft.com/office/powerpoint/2010/main" val="2841365899"/>
              </p:ext>
            </p:extLst>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9/26/2020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989387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characteristics of the problem?</a:t>
            </a:r>
          </a:p>
        </p:txBody>
      </p:sp>
      <p:sp>
        <p:nvSpPr>
          <p:cNvPr id="2" name="Date Placeholder 1">
            <a:extLst>
              <a:ext uri="{FF2B5EF4-FFF2-40B4-BE49-F238E27FC236}">
                <a16:creationId xmlns:a16="http://schemas.microsoft.com/office/drawing/2014/main" id="{08E0D6F9-A16E-4DD6-B48D-7FB594063492}"/>
              </a:ext>
            </a:extLst>
          </p:cNvPr>
          <p:cNvSpPr>
            <a:spLocks noGrp="1"/>
          </p:cNvSpPr>
          <p:nvPr>
            <p:ph type="dt" sz="half" idx="2"/>
          </p:nvPr>
        </p:nvSpPr>
        <p:spPr/>
        <p:txBody>
          <a:bodyPr/>
          <a:lstStyle/>
          <a:p>
            <a:fld id="{7E624C81-A77C-452B-8BF1-D4358F1CE676}" type="datetime1">
              <a:rPr lang="en-US" smtClean="0"/>
              <a:t>9/26/2020</a:t>
            </a:fld>
            <a:endParaRPr lang="en-US" dirty="0"/>
          </a:p>
        </p:txBody>
      </p:sp>
      <p:sp>
        <p:nvSpPr>
          <p:cNvPr id="5" name="Footer Placeholder 4">
            <a:extLst>
              <a:ext uri="{FF2B5EF4-FFF2-40B4-BE49-F238E27FC236}">
                <a16:creationId xmlns:a16="http://schemas.microsoft.com/office/drawing/2014/main" id="{51A148E3-A954-4D2E-8030-D845ED9F295E}"/>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649FAC98-E245-4700-9E25-B861DA55B27F}"/>
              </a:ext>
            </a:extLst>
          </p:cNvPr>
          <p:cNvSpPr>
            <a:spLocks noGrp="1"/>
          </p:cNvSpPr>
          <p:nvPr>
            <p:ph type="sldNum" sz="quarter" idx="4"/>
          </p:nvPr>
        </p:nvSpPr>
        <p:spPr/>
        <p:txBody>
          <a:bodyPr/>
          <a:lstStyle/>
          <a:p>
            <a:fld id="{BC24384F-C969-491A-B746-B529BCC5F8BF}" type="slidenum">
              <a:rPr lang="en-US" smtClean="0"/>
              <a:pPr/>
              <a:t>11</a:t>
            </a:fld>
            <a:endParaRPr lang="en-US" dirty="0"/>
          </a:p>
        </p:txBody>
      </p:sp>
    </p:spTree>
    <p:extLst>
      <p:ext uri="{BB962C8B-B14F-4D97-AF65-F5344CB8AC3E}">
        <p14:creationId xmlns:p14="http://schemas.microsoft.com/office/powerpoint/2010/main" val="34549724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9/26/2020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i="1" dirty="0"/>
              <a:t>Accurately</a:t>
            </a:r>
            <a:r>
              <a:rPr lang="en-US" dirty="0"/>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sp>
        <p:nvSpPr>
          <p:cNvPr id="6" name="Rectangle 5">
            <a:extLst>
              <a:ext uri="{FF2B5EF4-FFF2-40B4-BE49-F238E27FC236}">
                <a16:creationId xmlns:a16="http://schemas.microsoft.com/office/drawing/2014/main" id="{FE77AFF4-7F4F-4226-86BF-4A01626B3B33}"/>
              </a:ext>
            </a:extLst>
          </p:cNvPr>
          <p:cNvSpPr/>
          <p:nvPr/>
        </p:nvSpPr>
        <p:spPr>
          <a:xfrm>
            <a:off x="5511544" y="6450353"/>
            <a:ext cx="1168910" cy="369332"/>
          </a:xfrm>
          <a:prstGeom prst="rect">
            <a:avLst/>
          </a:prstGeom>
        </p:spPr>
        <p:txBody>
          <a:bodyPr wrap="none">
            <a:spAutoFit/>
          </a:bodyPr>
          <a:lstStyle/>
          <a:p>
            <a:pPr algn="ctr"/>
            <a:r>
              <a:rPr lang="en-US" dirty="0">
                <a:hlinkClick r:id="rId3"/>
              </a:rPr>
              <a:t>wtkr.com</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9/26/2020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Loading a truck properly requires many considerations including weight distribution and protecting fragile items.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sp>
        <p:nvSpPr>
          <p:cNvPr id="6" name="Rectangle 5">
            <a:extLst>
              <a:ext uri="{FF2B5EF4-FFF2-40B4-BE49-F238E27FC236}">
                <a16:creationId xmlns:a16="http://schemas.microsoft.com/office/drawing/2014/main" id="{EB303E37-A738-4E18-9544-BDB0DD886754}"/>
              </a:ext>
            </a:extLst>
          </p:cNvPr>
          <p:cNvSpPr/>
          <p:nvPr/>
        </p:nvSpPr>
        <p:spPr>
          <a:xfrm>
            <a:off x="4706836" y="6450353"/>
            <a:ext cx="2778326" cy="369332"/>
          </a:xfrm>
          <a:prstGeom prst="rect">
            <a:avLst/>
          </a:prstGeom>
        </p:spPr>
        <p:txBody>
          <a:bodyPr wrap="none">
            <a:spAutoFit/>
          </a:bodyPr>
          <a:lstStyle/>
          <a:p>
            <a:pPr algn="ctr"/>
            <a:r>
              <a:rPr lang="en-US" dirty="0">
                <a:hlinkClick r:id="rId3"/>
              </a:rPr>
              <a:t>PenskeTruckRental.com</a:t>
            </a:r>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9/26/2020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sp>
        <p:nvSpPr>
          <p:cNvPr id="6" name="Rectangle 5">
            <a:extLst>
              <a:ext uri="{FF2B5EF4-FFF2-40B4-BE49-F238E27FC236}">
                <a16:creationId xmlns:a16="http://schemas.microsoft.com/office/drawing/2014/main" id="{00CC1EC6-EAE1-4059-B775-0AD1F8254B58}"/>
              </a:ext>
            </a:extLst>
          </p:cNvPr>
          <p:cNvSpPr/>
          <p:nvPr/>
        </p:nvSpPr>
        <p:spPr>
          <a:xfrm>
            <a:off x="5261475" y="6450353"/>
            <a:ext cx="1669047" cy="369332"/>
          </a:xfrm>
          <a:prstGeom prst="rect">
            <a:avLst/>
          </a:prstGeom>
        </p:spPr>
        <p:txBody>
          <a:bodyPr wrap="none">
            <a:spAutoFit/>
          </a:bodyPr>
          <a:lstStyle/>
          <a:p>
            <a:pPr algn="ctr"/>
            <a:r>
              <a:rPr lang="en-US" dirty="0">
                <a:hlinkClick r:id="rId3"/>
              </a:rPr>
              <a:t>Hayesbc.com</a:t>
            </a:r>
            <a:endParaRPr lang="en-US" dirty="0"/>
          </a:p>
        </p:txBody>
      </p:sp>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9/26/2020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16</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9/26/2020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2" name="Date Placeholder 1">
            <a:extLst>
              <a:ext uri="{FF2B5EF4-FFF2-40B4-BE49-F238E27FC236}">
                <a16:creationId xmlns:a16="http://schemas.microsoft.com/office/drawing/2014/main" id="{B5AFC495-876B-4A7B-9DB0-0C345F0710F2}"/>
              </a:ext>
            </a:extLst>
          </p:cNvPr>
          <p:cNvSpPr>
            <a:spLocks noGrp="1"/>
          </p:cNvSpPr>
          <p:nvPr>
            <p:ph type="dt" sz="half" idx="2"/>
          </p:nvPr>
        </p:nvSpPr>
        <p:spPr/>
        <p:txBody>
          <a:bodyPr/>
          <a:lstStyle/>
          <a:p>
            <a:fld id="{C6D9424D-E7BF-49BD-8658-E2813B1FCFB1}" type="datetime1">
              <a:rPr lang="en-US" smtClean="0"/>
              <a:t>9/26/2020</a:t>
            </a:fld>
            <a:endParaRPr lang="en-US" dirty="0"/>
          </a:p>
        </p:txBody>
      </p:sp>
      <p:sp>
        <p:nvSpPr>
          <p:cNvPr id="5" name="Footer Placeholder 4">
            <a:extLst>
              <a:ext uri="{FF2B5EF4-FFF2-40B4-BE49-F238E27FC236}">
                <a16:creationId xmlns:a16="http://schemas.microsoft.com/office/drawing/2014/main" id="{2AED6981-2810-42E3-9E53-C01106B874C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B95F8CA-B7B1-486F-A365-8BA99EDA9161}"/>
              </a:ext>
            </a:extLst>
          </p:cNvPr>
          <p:cNvSpPr>
            <a:spLocks noGrp="1"/>
          </p:cNvSpPr>
          <p:nvPr>
            <p:ph type="sldNum" sz="quarter" idx="4"/>
          </p:nvPr>
        </p:nvSpPr>
        <p:spPr/>
        <p:txBody>
          <a:bodyPr/>
          <a:lstStyle/>
          <a:p>
            <a:fld id="{BC24384F-C969-491A-B746-B529BCC5F8BF}" type="slidenum">
              <a:rPr lang="en-US" smtClean="0"/>
              <a:pPr/>
              <a:t>17</a:t>
            </a:fld>
            <a:endParaRPr lang="en-US" dirty="0"/>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18</a:t>
            </a:fld>
            <a:endParaRPr lang="en-US"/>
          </a:p>
        </p:txBody>
      </p:sp>
      <p:pic>
        <p:nvPicPr>
          <p:cNvPr id="12" name="Picture 11" descr="Graphical user interface&#10;&#10;Description automatically generated">
            <a:extLst>
              <a:ext uri="{FF2B5EF4-FFF2-40B4-BE49-F238E27FC236}">
                <a16:creationId xmlns:a16="http://schemas.microsoft.com/office/drawing/2014/main" id="{CB2D4305-5CD1-4F97-8472-C0968314D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610" y="0"/>
            <a:ext cx="5824780" cy="6858000"/>
          </a:xfrm>
          <a:prstGeom prst="rect">
            <a:avLst/>
          </a:prstGeo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9/26/2020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9/26/2020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9/23/2020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1203" y="-2144"/>
            <a:ext cx="12192000" cy="6858000"/>
            <a:chOff x="0"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0360" y="2712616"/>
              <a:ext cx="1428873" cy="1432227"/>
              <a:chOff x="5638798"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20</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9/26/2020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Solution Definition</a:t>
            </a:r>
          </a:p>
        </p:txBody>
      </p:sp>
      <p:sp>
        <p:nvSpPr>
          <p:cNvPr id="2" name="Date Placeholder 1">
            <a:extLst>
              <a:ext uri="{FF2B5EF4-FFF2-40B4-BE49-F238E27FC236}">
                <a16:creationId xmlns:a16="http://schemas.microsoft.com/office/drawing/2014/main" id="{1DAFAE07-6C0E-4950-B1BB-B2AA69DC674A}"/>
              </a:ext>
            </a:extLst>
          </p:cNvPr>
          <p:cNvSpPr>
            <a:spLocks noGrp="1"/>
          </p:cNvSpPr>
          <p:nvPr>
            <p:ph type="dt" sz="half" idx="2"/>
          </p:nvPr>
        </p:nvSpPr>
        <p:spPr/>
        <p:txBody>
          <a:bodyPr/>
          <a:lstStyle/>
          <a:p>
            <a:fld id="{4D84EE22-7155-4083-BC84-B0D94211342F}" type="datetime1">
              <a:rPr lang="en-US" smtClean="0"/>
              <a:t>9/26/2020</a:t>
            </a:fld>
            <a:endParaRPr lang="en-US" dirty="0"/>
          </a:p>
        </p:txBody>
      </p:sp>
      <p:sp>
        <p:nvSpPr>
          <p:cNvPr id="5" name="Footer Placeholder 4">
            <a:extLst>
              <a:ext uri="{FF2B5EF4-FFF2-40B4-BE49-F238E27FC236}">
                <a16:creationId xmlns:a16="http://schemas.microsoft.com/office/drawing/2014/main" id="{FCB515BB-EF90-4A57-806B-AD2431C24D8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7C560DB3-8A1A-42D2-AEE1-5090C86664DB}"/>
              </a:ext>
            </a:extLst>
          </p:cNvPr>
          <p:cNvSpPr>
            <a:spLocks noGrp="1"/>
          </p:cNvSpPr>
          <p:nvPr>
            <p:ph type="sldNum" sz="quarter" idx="4"/>
          </p:nvPr>
        </p:nvSpPr>
        <p:spPr/>
        <p:txBody>
          <a:bodyPr/>
          <a:lstStyle/>
          <a:p>
            <a:fld id="{BC24384F-C969-491A-B746-B529BCC5F8BF}" type="slidenum">
              <a:rPr lang="en-US" smtClean="0"/>
              <a:pPr/>
              <a:t>21</a:t>
            </a:fld>
            <a:endParaRPr lang="en-US" dirty="0"/>
          </a:p>
        </p:txBody>
      </p:sp>
    </p:spTree>
    <p:extLst>
      <p:ext uri="{BB962C8B-B14F-4D97-AF65-F5344CB8AC3E}">
        <p14:creationId xmlns:p14="http://schemas.microsoft.com/office/powerpoint/2010/main" val="38805830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22</a:t>
            </a:fld>
            <a:endParaRPr lang="en-US"/>
          </a:p>
        </p:txBody>
      </p:sp>
      <p:pic>
        <p:nvPicPr>
          <p:cNvPr id="4" name="Picture 3" descr="Shape&#10;&#10;Description automatically generated">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158187" y="162045"/>
            <a:ext cx="5937813" cy="1938992"/>
          </a:xfrm>
          <a:prstGeom prst="rect">
            <a:avLst/>
          </a:prstGeom>
          <a:noFill/>
        </p:spPr>
        <p:txBody>
          <a:bodyPr wrap="square" rtlCol="0">
            <a:spAutoFit/>
          </a:bodyPr>
          <a:lstStyle/>
          <a:p>
            <a:r>
              <a:rPr lang="en-US" sz="6000" dirty="0"/>
              <a:t>Solution Characteristics</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9/26/2020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How will the solution help the process?</a:t>
            </a:r>
          </a:p>
        </p:txBody>
      </p:sp>
      <p:sp>
        <p:nvSpPr>
          <p:cNvPr id="2" name="Date Placeholder 1">
            <a:extLst>
              <a:ext uri="{FF2B5EF4-FFF2-40B4-BE49-F238E27FC236}">
                <a16:creationId xmlns:a16="http://schemas.microsoft.com/office/drawing/2014/main" id="{5FB90E52-646A-4FB1-A91F-774C780F45E7}"/>
              </a:ext>
            </a:extLst>
          </p:cNvPr>
          <p:cNvSpPr>
            <a:spLocks noGrp="1"/>
          </p:cNvSpPr>
          <p:nvPr>
            <p:ph type="dt" sz="half" idx="2"/>
          </p:nvPr>
        </p:nvSpPr>
        <p:spPr/>
        <p:txBody>
          <a:bodyPr/>
          <a:lstStyle/>
          <a:p>
            <a:fld id="{E40C797F-BEBA-4817-856E-34BD87A75FFB}" type="datetime1">
              <a:rPr lang="en-US" smtClean="0"/>
              <a:t>9/26/2020</a:t>
            </a:fld>
            <a:endParaRPr lang="en-US" dirty="0"/>
          </a:p>
        </p:txBody>
      </p:sp>
      <p:sp>
        <p:nvSpPr>
          <p:cNvPr id="5" name="Footer Placeholder 4">
            <a:extLst>
              <a:ext uri="{FF2B5EF4-FFF2-40B4-BE49-F238E27FC236}">
                <a16:creationId xmlns:a16="http://schemas.microsoft.com/office/drawing/2014/main" id="{625D4399-EB9B-4119-ACA1-9BEA198C960C}"/>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E40AB8D8-E0E8-4434-82A7-C0D31BDB6526}"/>
              </a:ext>
            </a:extLst>
          </p:cNvPr>
          <p:cNvSpPr>
            <a:spLocks noGrp="1"/>
          </p:cNvSpPr>
          <p:nvPr>
            <p:ph type="sldNum" sz="quarter" idx="4"/>
          </p:nvPr>
        </p:nvSpPr>
        <p:spPr/>
        <p:txBody>
          <a:bodyPr/>
          <a:lstStyle/>
          <a:p>
            <a:fld id="{BC24384F-C969-491A-B746-B529BCC5F8BF}" type="slidenum">
              <a:rPr lang="en-US" smtClean="0"/>
              <a:pPr/>
              <a:t>23</a:t>
            </a:fld>
            <a:endParaRPr lang="en-US" dirty="0"/>
          </a:p>
        </p:txBody>
      </p:sp>
    </p:spTree>
    <p:extLst>
      <p:ext uri="{BB962C8B-B14F-4D97-AF65-F5344CB8AC3E}">
        <p14:creationId xmlns:p14="http://schemas.microsoft.com/office/powerpoint/2010/main" val="10395597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24</a:t>
            </a:fld>
            <a:endParaRPr lang="en-US"/>
          </a:p>
        </p:txBody>
      </p:sp>
      <p:pic>
        <p:nvPicPr>
          <p:cNvPr id="7" name="Picture 6" descr="Diagram&#10;&#10;Description automatically generated">
            <a:extLst>
              <a:ext uri="{FF2B5EF4-FFF2-40B4-BE49-F238E27FC236}">
                <a16:creationId xmlns:a16="http://schemas.microsoft.com/office/drawing/2014/main" id="{2B68C07D-F8E1-4118-91FD-AE8A7F814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17" y="0"/>
            <a:ext cx="7902365" cy="6858000"/>
          </a:xfrm>
          <a:prstGeom prst="rect">
            <a:avLst/>
          </a:prstGeom>
        </p:spPr>
      </p:pic>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9/26/2020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07033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25</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9/26/2020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26</a:t>
            </a:fld>
            <a:endParaRPr lang="en-US"/>
          </a:p>
        </p:txBody>
      </p:sp>
      <p:pic>
        <p:nvPicPr>
          <p:cNvPr id="7" name="Picture 6" descr="Graphical user interface, application, website&#10;&#10;Description automatically generated">
            <a:extLst>
              <a:ext uri="{FF2B5EF4-FFF2-40B4-BE49-F238E27FC236}">
                <a16:creationId xmlns:a16="http://schemas.microsoft.com/office/drawing/2014/main" id="{6167D3E0-7CD4-4EA7-AB3F-1098DDA5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796" y="0"/>
            <a:ext cx="4662407" cy="6858000"/>
          </a:xfrm>
          <a:prstGeom prst="rect">
            <a:avLst/>
          </a:prstGeom>
        </p:spPr>
      </p:pic>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9/26/2020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136523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major functional components?</a:t>
            </a:r>
          </a:p>
        </p:txBody>
      </p:sp>
      <p:sp>
        <p:nvSpPr>
          <p:cNvPr id="2" name="Date Placeholder 1">
            <a:extLst>
              <a:ext uri="{FF2B5EF4-FFF2-40B4-BE49-F238E27FC236}">
                <a16:creationId xmlns:a16="http://schemas.microsoft.com/office/drawing/2014/main" id="{23DB6917-E99B-4965-AE52-E77A808EBEBE}"/>
              </a:ext>
            </a:extLst>
          </p:cNvPr>
          <p:cNvSpPr>
            <a:spLocks noGrp="1"/>
          </p:cNvSpPr>
          <p:nvPr>
            <p:ph type="dt" sz="half" idx="2"/>
          </p:nvPr>
        </p:nvSpPr>
        <p:spPr/>
        <p:txBody>
          <a:bodyPr/>
          <a:lstStyle/>
          <a:p>
            <a:fld id="{592E991A-54AE-48BE-81BF-5A35AD09EAD4}" type="datetime1">
              <a:rPr lang="en-US" smtClean="0"/>
              <a:t>9/26/2020</a:t>
            </a:fld>
            <a:endParaRPr lang="en-US" dirty="0"/>
          </a:p>
        </p:txBody>
      </p:sp>
      <p:sp>
        <p:nvSpPr>
          <p:cNvPr id="5" name="Footer Placeholder 4">
            <a:extLst>
              <a:ext uri="{FF2B5EF4-FFF2-40B4-BE49-F238E27FC236}">
                <a16:creationId xmlns:a16="http://schemas.microsoft.com/office/drawing/2014/main" id="{126E2619-2D0E-4797-9C1F-84BD26E280D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30E73AC-F0F6-4D2D-A698-3D2923E637D4}"/>
              </a:ext>
            </a:extLst>
          </p:cNvPr>
          <p:cNvSpPr>
            <a:spLocks noGrp="1"/>
          </p:cNvSpPr>
          <p:nvPr>
            <p:ph type="sldNum" sz="quarter" idx="4"/>
          </p:nvPr>
        </p:nvSpPr>
        <p:spPr/>
        <p:txBody>
          <a:bodyPr/>
          <a:lstStyle/>
          <a:p>
            <a:fld id="{BC24384F-C969-491A-B746-B529BCC5F8BF}" type="slidenum">
              <a:rPr lang="en-US" smtClean="0"/>
              <a:pPr/>
              <a:t>27</a:t>
            </a:fld>
            <a:endParaRPr lang="en-US" dirty="0"/>
          </a:p>
        </p:txBody>
      </p:sp>
    </p:spTree>
    <p:extLst>
      <p:ext uri="{BB962C8B-B14F-4D97-AF65-F5344CB8AC3E}">
        <p14:creationId xmlns:p14="http://schemas.microsoft.com/office/powerpoint/2010/main" val="18375083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28</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9/26/2020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Feasibility Analysis</a:t>
            </a:r>
          </a:p>
        </p:txBody>
      </p:sp>
      <p:sp>
        <p:nvSpPr>
          <p:cNvPr id="2" name="Date Placeholder 1">
            <a:extLst>
              <a:ext uri="{FF2B5EF4-FFF2-40B4-BE49-F238E27FC236}">
                <a16:creationId xmlns:a16="http://schemas.microsoft.com/office/drawing/2014/main" id="{ED85B8BD-68B0-4092-B964-55C0EC2A9C06}"/>
              </a:ext>
            </a:extLst>
          </p:cNvPr>
          <p:cNvSpPr>
            <a:spLocks noGrp="1"/>
          </p:cNvSpPr>
          <p:nvPr>
            <p:ph type="dt" sz="half" idx="2"/>
          </p:nvPr>
        </p:nvSpPr>
        <p:spPr/>
        <p:txBody>
          <a:bodyPr/>
          <a:lstStyle/>
          <a:p>
            <a:fld id="{09B34302-796C-4071-B642-2AD780210104}" type="datetime1">
              <a:rPr lang="en-US" smtClean="0"/>
              <a:t>9/26/2020</a:t>
            </a:fld>
            <a:endParaRPr lang="en-US" dirty="0"/>
          </a:p>
        </p:txBody>
      </p:sp>
      <p:sp>
        <p:nvSpPr>
          <p:cNvPr id="5" name="Footer Placeholder 4">
            <a:extLst>
              <a:ext uri="{FF2B5EF4-FFF2-40B4-BE49-F238E27FC236}">
                <a16:creationId xmlns:a16="http://schemas.microsoft.com/office/drawing/2014/main" id="{B83BFEAF-E74E-4A76-8C48-4356840B28D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96F814B8-36F7-414C-A075-25397651A6CB}"/>
              </a:ext>
            </a:extLst>
          </p:cNvPr>
          <p:cNvSpPr>
            <a:spLocks noGrp="1"/>
          </p:cNvSpPr>
          <p:nvPr>
            <p:ph type="sldNum" sz="quarter" idx="4"/>
          </p:nvPr>
        </p:nvSpPr>
        <p:spPr/>
        <p:txBody>
          <a:bodyPr/>
          <a:lstStyle/>
          <a:p>
            <a:fld id="{BC24384F-C969-491A-B746-B529BCC5F8BF}" type="slidenum">
              <a:rPr lang="en-US" smtClean="0"/>
              <a:pPr/>
              <a:t>29</a:t>
            </a:fld>
            <a:endParaRPr lang="en-US" dirty="0"/>
          </a:p>
        </p:txBody>
      </p:sp>
    </p:spTree>
    <p:extLst>
      <p:ext uri="{BB962C8B-B14F-4D97-AF65-F5344CB8AC3E}">
        <p14:creationId xmlns:p14="http://schemas.microsoft.com/office/powerpoint/2010/main" val="11268565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8-16</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9/26/2020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30</a:t>
            </a:fld>
            <a:endParaRPr lang="en-US"/>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9/26/2020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276350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NOT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9/26/2020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49736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32</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9/26/2020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Risks &amp; Mitigation</a:t>
            </a:r>
          </a:p>
        </p:txBody>
      </p:sp>
      <p:sp>
        <p:nvSpPr>
          <p:cNvPr id="2" name="Date Placeholder 1">
            <a:extLst>
              <a:ext uri="{FF2B5EF4-FFF2-40B4-BE49-F238E27FC236}">
                <a16:creationId xmlns:a16="http://schemas.microsoft.com/office/drawing/2014/main" id="{43658FF4-8C13-4078-B7E3-3F15EF9C0B08}"/>
              </a:ext>
            </a:extLst>
          </p:cNvPr>
          <p:cNvSpPr>
            <a:spLocks noGrp="1"/>
          </p:cNvSpPr>
          <p:nvPr>
            <p:ph type="dt" sz="half" idx="2"/>
          </p:nvPr>
        </p:nvSpPr>
        <p:spPr/>
        <p:txBody>
          <a:bodyPr/>
          <a:lstStyle/>
          <a:p>
            <a:fld id="{0393A18A-B23A-433C-8A81-043B67CB55CE}" type="datetime1">
              <a:rPr lang="en-US" smtClean="0"/>
              <a:t>9/26/2020</a:t>
            </a:fld>
            <a:endParaRPr lang="en-US" dirty="0"/>
          </a:p>
        </p:txBody>
      </p:sp>
      <p:sp>
        <p:nvSpPr>
          <p:cNvPr id="5" name="Footer Placeholder 4">
            <a:extLst>
              <a:ext uri="{FF2B5EF4-FFF2-40B4-BE49-F238E27FC236}">
                <a16:creationId xmlns:a16="http://schemas.microsoft.com/office/drawing/2014/main" id="{A03615A6-98B7-4033-858F-7C4F70497D7B}"/>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10FA2DD2-ECA8-49A5-B38C-8B3FCCDCD88F}"/>
              </a:ext>
            </a:extLst>
          </p:cNvPr>
          <p:cNvSpPr>
            <a:spLocks noGrp="1"/>
          </p:cNvSpPr>
          <p:nvPr>
            <p:ph type="sldNum" sz="quarter" idx="4"/>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17829011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“Customer Risks”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34</a:t>
            </a:fld>
            <a:endParaRPr lang="en-US"/>
          </a:p>
        </p:txBody>
      </p:sp>
      <p:sp>
        <p:nvSpPr>
          <p:cNvPr id="2" name="Date Placeholder 1">
            <a:extLst>
              <a:ext uri="{FF2B5EF4-FFF2-40B4-BE49-F238E27FC236}">
                <a16:creationId xmlns:a16="http://schemas.microsoft.com/office/drawing/2014/main" id="{21EC4459-7982-4965-A544-B0018EA66A63}"/>
              </a:ext>
            </a:extLst>
          </p:cNvPr>
          <p:cNvSpPr>
            <a:spLocks noGrp="1"/>
          </p:cNvSpPr>
          <p:nvPr>
            <p:ph type="dt" sz="half" idx="10"/>
          </p:nvPr>
        </p:nvSpPr>
        <p:spPr/>
        <p:txBody>
          <a:bodyPr/>
          <a:lstStyle/>
          <a:p>
            <a:fld id="{BB85AC0A-68CD-4661-A2B5-8C0B260452A2}" type="datetime1">
              <a:rPr lang="en-US" smtClean="0"/>
              <a:t>9/26/2020</a:t>
            </a:fld>
            <a:endParaRPr lang="en-US" dirty="0"/>
          </a:p>
        </p:txBody>
      </p:sp>
      <p:sp>
        <p:nvSpPr>
          <p:cNvPr id="3" name="Footer Placeholder 2">
            <a:extLst>
              <a:ext uri="{FF2B5EF4-FFF2-40B4-BE49-F238E27FC236}">
                <a16:creationId xmlns:a16="http://schemas.microsoft.com/office/drawing/2014/main" id="{5ACCFDE5-5656-4CF0-8923-86766AB943E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036445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“Technical Risks”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35</a:t>
            </a:fld>
            <a:endParaRPr lang="en-US"/>
          </a:p>
        </p:txBody>
      </p:sp>
      <p:sp>
        <p:nvSpPr>
          <p:cNvPr id="2" name="Date Placeholder 1">
            <a:extLst>
              <a:ext uri="{FF2B5EF4-FFF2-40B4-BE49-F238E27FC236}">
                <a16:creationId xmlns:a16="http://schemas.microsoft.com/office/drawing/2014/main" id="{70963CAC-9526-4745-9281-4B568C35EB0A}"/>
              </a:ext>
            </a:extLst>
          </p:cNvPr>
          <p:cNvSpPr>
            <a:spLocks noGrp="1"/>
          </p:cNvSpPr>
          <p:nvPr>
            <p:ph type="dt" sz="half" idx="10"/>
          </p:nvPr>
        </p:nvSpPr>
        <p:spPr/>
        <p:txBody>
          <a:bodyPr/>
          <a:lstStyle/>
          <a:p>
            <a:fld id="{E040F700-0358-42D8-BCAE-B8CE8A60ADAC}" type="datetime1">
              <a:rPr lang="en-US" smtClean="0"/>
              <a:t>9/26/2020</a:t>
            </a:fld>
            <a:endParaRPr lang="en-US" dirty="0"/>
          </a:p>
        </p:txBody>
      </p:sp>
      <p:sp>
        <p:nvSpPr>
          <p:cNvPr id="3" name="Footer Placeholder 2">
            <a:extLst>
              <a:ext uri="{FF2B5EF4-FFF2-40B4-BE49-F238E27FC236}">
                <a16:creationId xmlns:a16="http://schemas.microsoft.com/office/drawing/2014/main" id="{D0BBDC70-6FBB-443D-9398-604CEFA312F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657487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2" name="Date Placeholder 1">
            <a:extLst>
              <a:ext uri="{FF2B5EF4-FFF2-40B4-BE49-F238E27FC236}">
                <a16:creationId xmlns:a16="http://schemas.microsoft.com/office/drawing/2014/main" id="{D94906FE-6B5E-441C-920E-CE640FF9143A}"/>
              </a:ext>
            </a:extLst>
          </p:cNvPr>
          <p:cNvSpPr>
            <a:spLocks noGrp="1"/>
          </p:cNvSpPr>
          <p:nvPr>
            <p:ph type="dt" sz="half" idx="2"/>
          </p:nvPr>
        </p:nvSpPr>
        <p:spPr/>
        <p:txBody>
          <a:bodyPr/>
          <a:lstStyle/>
          <a:p>
            <a:fld id="{3D8F1B2A-C95D-4473-BB4D-8C15480EA2D4}" type="datetime1">
              <a:rPr lang="en-US" smtClean="0"/>
              <a:t>9/26/2020</a:t>
            </a:fld>
            <a:endParaRPr lang="en-US" dirty="0"/>
          </a:p>
        </p:txBody>
      </p:sp>
      <p:sp>
        <p:nvSpPr>
          <p:cNvPr id="5" name="Footer Placeholder 4">
            <a:extLst>
              <a:ext uri="{FF2B5EF4-FFF2-40B4-BE49-F238E27FC236}">
                <a16:creationId xmlns:a16="http://schemas.microsoft.com/office/drawing/2014/main" id="{78945C2D-9192-4071-AFCA-EDB17142BE53}"/>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1695324-BF9A-45A9-81A8-7D597E45E237}"/>
              </a:ext>
            </a:extLst>
          </p:cNvPr>
          <p:cNvSpPr>
            <a:spLocks noGrp="1"/>
          </p:cNvSpPr>
          <p:nvPr>
            <p:ph type="sldNum" sz="quarter" idx="4"/>
          </p:nvPr>
        </p:nvSpPr>
        <p:spPr/>
        <p:txBody>
          <a:bodyPr/>
          <a:lstStyle/>
          <a:p>
            <a:fld id="{BC24384F-C969-491A-B746-B529BCC5F8BF}" type="slidenum">
              <a:rPr lang="en-US" smtClean="0"/>
              <a:pPr/>
              <a:t>36</a:t>
            </a:fld>
            <a:endParaRPr lang="en-US" dirty="0"/>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37</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9/26/2020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38</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3B1578A9-6ED0-4DF0-96AC-2BFC08E47EBE}"/>
              </a:ext>
            </a:extLst>
          </p:cNvPr>
          <p:cNvSpPr>
            <a:spLocks noGrp="1"/>
          </p:cNvSpPr>
          <p:nvPr>
            <p:ph type="dt" sz="half" idx="10"/>
          </p:nvPr>
        </p:nvSpPr>
        <p:spPr/>
        <p:txBody>
          <a:bodyPr/>
          <a:lstStyle/>
          <a:p>
            <a:fld id="{B0C7F2C2-6577-4D2D-87C2-F3134530D8A1}" type="datetime1">
              <a:rPr lang="en-US" smtClean="0"/>
              <a:t>9/26/2020</a:t>
            </a:fld>
            <a:endParaRPr lang="en-US" dirty="0"/>
          </a:p>
        </p:txBody>
      </p:sp>
      <p:sp>
        <p:nvSpPr>
          <p:cNvPr id="13" name="Footer Placeholder 12">
            <a:extLst>
              <a:ext uri="{FF2B5EF4-FFF2-40B4-BE49-F238E27FC236}">
                <a16:creationId xmlns:a16="http://schemas.microsoft.com/office/drawing/2014/main" id="{C5616876-F5D2-4139-AD0D-BCD9EE7C62E6}"/>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39</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9/26/2020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9/26/2020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0" y="3516312"/>
              <a:ext cx="2286000" cy="2286000"/>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t>
              </a:r>
              <a:r>
                <a:rPr lang="en-US" sz="2000" b="1" dirty="0" err="1"/>
                <a:t>Aquilino</a:t>
              </a:r>
              <a:endParaRPr lang="en-US" sz="2000" b="1" dirty="0"/>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a:t>
              </a:r>
              <a:r>
                <a:rPr lang="en-US" sz="2000" b="1" dirty="0" err="1"/>
                <a:t>Kukanich</a:t>
              </a:r>
              <a:endParaRPr lang="en-US" sz="2000" b="1" dirty="0"/>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1"/>
              <a:ext cx="2300896"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40</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9/26/2020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Problem/Customer Definition (Change later)</a:t>
            </a:r>
          </a:p>
        </p:txBody>
      </p:sp>
      <p:sp>
        <p:nvSpPr>
          <p:cNvPr id="2" name="Date Placeholder 1">
            <a:extLst>
              <a:ext uri="{FF2B5EF4-FFF2-40B4-BE49-F238E27FC236}">
                <a16:creationId xmlns:a16="http://schemas.microsoft.com/office/drawing/2014/main" id="{D47816D0-2271-4286-82D7-6C2F21366B7B}"/>
              </a:ext>
            </a:extLst>
          </p:cNvPr>
          <p:cNvSpPr>
            <a:spLocks noGrp="1"/>
          </p:cNvSpPr>
          <p:nvPr>
            <p:ph type="dt" sz="half" idx="2"/>
          </p:nvPr>
        </p:nvSpPr>
        <p:spPr/>
        <p:txBody>
          <a:bodyPr/>
          <a:lstStyle/>
          <a:p>
            <a:fld id="{D09BE62E-25E7-43D4-9D65-E15F77D31F54}" type="datetime1">
              <a:rPr lang="en-US" smtClean="0"/>
              <a:t>9/26/2020</a:t>
            </a:fld>
            <a:endParaRPr lang="en-US" dirty="0"/>
          </a:p>
        </p:txBody>
      </p:sp>
      <p:sp>
        <p:nvSpPr>
          <p:cNvPr id="5" name="Footer Placeholder 4">
            <a:extLst>
              <a:ext uri="{FF2B5EF4-FFF2-40B4-BE49-F238E27FC236}">
                <a16:creationId xmlns:a16="http://schemas.microsoft.com/office/drawing/2014/main" id="{2F4463B3-0B92-42AA-8BB3-16F57B1A233A}"/>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BB5384D-C99E-40C6-A9A3-EA3A9444949F}"/>
              </a:ext>
            </a:extLst>
          </p:cNvPr>
          <p:cNvSpPr>
            <a:spLocks noGrp="1"/>
          </p:cNvSpPr>
          <p:nvPr>
            <p:ph type="sldNum" sz="quarter" idx="4"/>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18415717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600" dirty="0"/>
              <a:t>Most families cannot afford professional movers. When managing moving logistics and uncertainties, “Do It Yourself” movers are left to fend for themselves with little prior experience. </a:t>
            </a:r>
            <a:br>
              <a:rPr lang="en-US" sz="3600" dirty="0"/>
            </a:br>
            <a:br>
              <a:rPr lang="en-US" sz="3600" dirty="0"/>
            </a:br>
            <a:r>
              <a:rPr lang="en-US" sz="3600" dirty="0" err="1"/>
              <a:t>Load.In</a:t>
            </a:r>
            <a:r>
              <a:rPr lang="en-US" sz="3600" dirty="0"/>
              <a:t> aims to </a:t>
            </a:r>
            <a:r>
              <a:rPr lang="en-US" sz="3600" b="1" dirty="0"/>
              <a:t>give your move a game plan</a:t>
            </a:r>
            <a:r>
              <a:rPr lang="en-US" sz="36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9/26/2020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6</a:t>
            </a:fld>
            <a:endParaRPr lang="en-US" dirty="0"/>
          </a:p>
        </p:txBody>
      </p:sp>
    </p:spTree>
    <p:extLst>
      <p:ext uri="{BB962C8B-B14F-4D97-AF65-F5344CB8AC3E}">
        <p14:creationId xmlns:p14="http://schemas.microsoft.com/office/powerpoint/2010/main" val="3159575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9/26/2020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7</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D644-4760-4B6D-8210-982B93B4A6EA}"/>
              </a:ext>
            </a:extLst>
          </p:cNvPr>
          <p:cNvSpPr>
            <a:spLocks noGrp="1"/>
          </p:cNvSpPr>
          <p:nvPr>
            <p:ph type="title"/>
          </p:nvPr>
        </p:nvSpPr>
        <p:spPr>
          <a:xfrm>
            <a:off x="423531" y="138112"/>
            <a:ext cx="10515600" cy="1325563"/>
          </a:xfrm>
        </p:spPr>
        <p:txBody>
          <a:bodyPr/>
          <a:lstStyle/>
          <a:p>
            <a:r>
              <a:rPr lang="en-US" dirty="0"/>
              <a:t>Moving is Challenging</a:t>
            </a:r>
          </a:p>
        </p:txBody>
      </p:sp>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8</a:t>
            </a:fld>
            <a:endParaRPr lang="en-US"/>
          </a:p>
        </p:txBody>
      </p:sp>
      <p:sp>
        <p:nvSpPr>
          <p:cNvPr id="4" name="Title 3">
            <a:extLst>
              <a:ext uri="{FF2B5EF4-FFF2-40B4-BE49-F238E27FC236}">
                <a16:creationId xmlns:a16="http://schemas.microsoft.com/office/drawing/2014/main" id="{B60BDF21-D53F-4970-83E0-E74769D7F383}"/>
              </a:ext>
            </a:extLst>
          </p:cNvPr>
          <p:cNvSpPr txBox="1">
            <a:spLocks/>
          </p:cNvSpPr>
          <p:nvPr/>
        </p:nvSpPr>
        <p:spPr>
          <a:xfrm>
            <a:off x="6510669" y="1463675"/>
            <a:ext cx="5257800" cy="44219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These logistics make moving, which is already a stressful life event, even more stressful. </a:t>
            </a:r>
          </a:p>
        </p:txBody>
      </p:sp>
      <p:pic>
        <p:nvPicPr>
          <p:cNvPr id="6" name="Picture 5" descr="Shape&#10;&#10;Description automatically generated">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3675"/>
            <a:ext cx="5257800" cy="5257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9/26/2020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9</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2406781744"/>
              </p:ext>
            </p:extLst>
          </p:nvPr>
        </p:nvGraphicFramePr>
        <p:xfrm>
          <a:off x="329609" y="1190559"/>
          <a:ext cx="11353800" cy="5667441"/>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a:xfrm>
            <a:off x="423531" y="138112"/>
            <a:ext cx="10515600" cy="1325563"/>
          </a:xfrm>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10"/>
          </p:nvPr>
        </p:nvSpPr>
        <p:spPr/>
        <p:txBody>
          <a:bodyPr/>
          <a:lstStyle/>
          <a:p>
            <a:fld id="{2956BDFD-B330-4666-844F-17F73259AB29}" type="datetime1">
              <a:rPr lang="en-US" smtClean="0"/>
              <a:t>9/26/2020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1120</TotalTime>
  <Words>1549</Words>
  <Application>Microsoft Office PowerPoint</Application>
  <PresentationFormat>Widescreen</PresentationFormat>
  <Paragraphs>239</Paragraphs>
  <Slides>40</Slides>
  <Notes>31</Notes>
  <HiddenSlides>1</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Gulim</vt:lpstr>
      <vt:lpstr>Arial</vt:lpstr>
      <vt:lpstr>Calibri</vt:lpstr>
      <vt:lpstr>Office Theme</vt:lpstr>
      <vt:lpstr>Custom Design</vt:lpstr>
      <vt:lpstr>Load.in</vt:lpstr>
      <vt:lpstr>Load.in</vt:lpstr>
      <vt:lpstr>Contents</vt:lpstr>
      <vt:lpstr>Who is Team Yellow?</vt:lpstr>
      <vt:lpstr>Problem/Customer Definition (Change later)</vt:lpstr>
      <vt:lpstr>Most families cannot afford professional movers. When managing moving logistics and uncertainties, “Do It Yourself” movers are left to fend for themselves with little prior experience.   Load.In aims to give your move a game plan by quantifying uncertainties and assisting in logistical endeavors on moving day.</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Moving is Challenging</vt:lpstr>
      <vt:lpstr>Americans Prefer to Move Themselves</vt:lpstr>
      <vt:lpstr>Professional Movers Are Costly</vt:lpstr>
      <vt:lpstr>What are the characteristics of the problem?</vt:lpstr>
      <vt:lpstr>78.3% of Americans go without the help of professional movers.</vt:lpstr>
      <vt:lpstr>Accurately determining how big of a truck to get and how many trips a move will take is difficult. Rental Truck companies base their business model on this!</vt:lpstr>
      <vt:lpstr>Loading a truck properly requires many considerations including weight distribution and protecting fragile items. </vt:lpstr>
      <vt:lpstr>Poor packing can result in property damage and in the worst case, a car accident. An estimated 50,000 accidents related to trailer towing occur each year.</vt:lpstr>
      <vt:lpstr>35% of Americans are stressed the most by logistics and packing.</vt:lpstr>
      <vt:lpstr>What is the current process?</vt:lpstr>
      <vt:lpstr>PowerPoint Presentation</vt:lpstr>
      <vt:lpstr>PowerPoint Presentation</vt:lpstr>
      <vt:lpstr>PowerPoint Presentation</vt:lpstr>
      <vt:lpstr>Solution Definition</vt:lpstr>
      <vt:lpstr>PowerPoint Presentation</vt:lpstr>
      <vt:lpstr>How will the solution help the process?</vt:lpstr>
      <vt:lpstr>PowerPoint Presentation</vt:lpstr>
      <vt:lpstr>PowerPoint Presentation</vt:lpstr>
      <vt:lpstr>PowerPoint Presentation</vt:lpstr>
      <vt:lpstr>What are the major functional components?</vt:lpstr>
      <vt:lpstr>PowerPoint Presentation</vt:lpstr>
      <vt:lpstr>Feasibility Analysis</vt:lpstr>
      <vt:lpstr>Per the rubric, add “Description of what proposed solution will do” here </vt:lpstr>
      <vt:lpstr>Per the rubric, add “Description of what proposed solution will NOT do” here </vt:lpstr>
      <vt:lpstr>Per the rubric, add “Market analysis &amp; benefits to the customer base” here </vt:lpstr>
      <vt:lpstr>Risks &amp; Mitigation</vt:lpstr>
      <vt:lpstr>Per the rubric, add “Customer Risks” here </vt:lpstr>
      <vt:lpstr>Per the rubric, add “Technical Risks” here </vt:lpstr>
      <vt:lpstr>What’s the competition like?</vt:lpstr>
      <vt:lpstr>PowerPoint Presentation</vt:lpstr>
      <vt:lpstr>PowerPoint Presentation</vt:lpstr>
      <vt:lpstr>Sources:</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Jason Moran</cp:lastModifiedBy>
  <cp:revision>92</cp:revision>
  <dcterms:created xsi:type="dcterms:W3CDTF">2020-09-10T01:29:18Z</dcterms:created>
  <dcterms:modified xsi:type="dcterms:W3CDTF">2020-09-27T00:30:28Z</dcterms:modified>
</cp:coreProperties>
</file>